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Nunito SemiBold"/>
      <p:regular r:id="rId25"/>
      <p:bold r:id="rId26"/>
      <p:italic r:id="rId27"/>
      <p:boldItalic r:id="rId28"/>
    </p:embeddedFont>
    <p:embeddedFont>
      <p:font typeface="Nunito"/>
      <p:regular r:id="rId29"/>
      <p:bold r:id="rId30"/>
      <p:italic r:id="rId31"/>
      <p:boldItalic r:id="rId32"/>
    </p:embeddedFont>
    <p:embeddedFont>
      <p:font typeface="Nunito ExtraBold"/>
      <p:bold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BA05129-7068-48D3-B377-2C1BAE1EA5C5}">
  <a:tblStyle styleId="{1BA05129-7068-48D3-B377-2C1BAE1EA5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NunitoSemiBold-bold.fntdata"/><Relationship Id="rId25" Type="http://schemas.openxmlformats.org/officeDocument/2006/relationships/font" Target="fonts/NunitoSemiBold-regular.fntdata"/><Relationship Id="rId28" Type="http://schemas.openxmlformats.org/officeDocument/2006/relationships/font" Target="fonts/NunitoSemiBold-boldItalic.fntdata"/><Relationship Id="rId27" Type="http://schemas.openxmlformats.org/officeDocument/2006/relationships/font" Target="fonts/NunitoSemiBold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Nunito-italic.fntdata"/><Relationship Id="rId30" Type="http://schemas.openxmlformats.org/officeDocument/2006/relationships/font" Target="fonts/Nunito-bold.fntdata"/><Relationship Id="rId11" Type="http://schemas.openxmlformats.org/officeDocument/2006/relationships/slide" Target="slides/slide5.xml"/><Relationship Id="rId33" Type="http://schemas.openxmlformats.org/officeDocument/2006/relationships/font" Target="fonts/NunitoExtraBold-bold.fntdata"/><Relationship Id="rId10" Type="http://schemas.openxmlformats.org/officeDocument/2006/relationships/slide" Target="slides/slide4.xml"/><Relationship Id="rId32" Type="http://schemas.openxmlformats.org/officeDocument/2006/relationships/font" Target="fonts/Nuni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NunitoExtraBold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beddfcbf8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7beddfcbf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beddfcbf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beddfcbf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beddfcbf8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beddfcbf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be929d71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be929d7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628a28c8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628a28c8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628a28c8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7628a28c8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7628a28c8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7628a28c8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628a28c8e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628a28c8e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7628a28c8e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7628a28c8e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be929d71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be929d71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beddfcbf8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beddfcbf8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7beddfcb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7beddfcb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beddfcbf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beddfcbf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beddfcbf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beddfcbf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beddfcbf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beddfcbf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beddfcbf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beddfcbf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beddfcbf8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beddfcbf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860100" cy="5143500"/>
          </a:xfrm>
          <a:prstGeom prst="flowChartInputOutpu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6100" y="0"/>
            <a:ext cx="541075" cy="483800"/>
          </a:xfrm>
          <a:prstGeom prst="flowChartExtra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2019.igem.org/Team:Grenoble-Alpes" TargetMode="External"/><Relationship Id="rId4" Type="http://schemas.openxmlformats.org/officeDocument/2006/relationships/hyperlink" Target="https://2017.igem.org/Team:Calgary" TargetMode="External"/><Relationship Id="rId5" Type="http://schemas.openxmlformats.org/officeDocument/2006/relationships/hyperlink" Target="http://2018.igem.org/Team:Valencia_UPV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iGEM for drylab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What does dry lab do?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Software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4" name="Google Shape;134;p2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311700" y="1061825"/>
            <a:ext cx="8520600" cy="35070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Extremely Versatile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Software projects get pushed into either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Hardware Support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Modelling Support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Synbio Software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iGEM Software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All of which are valid for the software track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2018 we got nominated for SARA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2019 we won for BOTS, iGAM, MGM, Sunny Days and Phase Prediction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Outreach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42" name="Google Shape;142;p2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/>
          <p:cNvSpPr txBox="1"/>
          <p:nvPr>
            <p:ph idx="1" type="body"/>
          </p:nvPr>
        </p:nvSpPr>
        <p:spPr>
          <a:xfrm>
            <a:off x="311700" y="1061825"/>
            <a:ext cx="8520600" cy="35070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HP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Everyone on the team needs to validate their projects through literature, profs, and stakeholders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Moreso, dry lab can do projects that are not Synbio by doing them for education, or for the targeted industry as a whole.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When</a:t>
            </a: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?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Timeline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55" name="Google Shape;155;p2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56" name="Google Shape;156;p25"/>
          <p:cNvGraphicFramePr/>
          <p:nvPr/>
        </p:nvGraphicFramePr>
        <p:xfrm>
          <a:off x="50" y="1133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{1BA05129-7068-48D3-B377-2C1BAE1EA5C5}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60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Winter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May`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June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July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August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Nunito"/>
                          <a:ea typeface="Nunito"/>
                          <a:cs typeface="Nunito"/>
                          <a:sym typeface="Nunito"/>
                        </a:rPr>
                        <a:t>Fall</a:t>
                      </a:r>
                      <a:endParaRPr b="1" sz="18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</a:tr>
              <a:tr h="911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MDSC 507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Ideation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HP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HP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Lit Review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Work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Wiki Skeleton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Work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Work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HP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Wrap-up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Celebrate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</a:tr>
              <a:tr h="2498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Learn the basics to be set up for success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Ideally have a project ready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Feasible? Worth?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Have a skeleton ready, so it’s not done at the last minute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Work hard on projects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Check back with HP to see how project is doing, complete the circle. 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Complete as many projects as possible.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"/>
                          <a:ea typeface="Nunito"/>
                          <a:cs typeface="Nunito"/>
                          <a:sym typeface="Nunito"/>
                        </a:rPr>
                        <a:t>Be ready to go to Boston</a:t>
                      </a:r>
                      <a:endParaRPr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MDSC 507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3" name="Google Shape;16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Teach you guys as many valuable skills as we can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Get funding through USRA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Project ideation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Get friendly with your coworkers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Get a project rolling and do as much HP as possible to determine the project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4" name="Google Shape;164;p2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Set-up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1" name="Google Shape;17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Lab Safety - be allowed in the lab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Schulich Makerspace - prototyping hardware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Computer with software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python 3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MATLAB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ARC access - supercomputer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Hopefully a project, if not - figure that out pronto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2" name="Google Shape;172;p2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Work week - 2020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9" name="Google Shape;179;p2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Minimize meetings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Follow Afi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30 min lunch in Feasby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Try to minimize travel time for HP meetings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Fall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87" name="Google Shape;187;p2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Fall is the time to make everything work and narrative should be completed by now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Lots of time invested as we want to keep working on things and get them complete before the freeze.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Poor planning can lead to excessive time spent here.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Deliverables (based on 2019)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95" name="Google Shape;195;p3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(February) USRA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(Various) Funding Applications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(June) Project Description and Inspiration, Preliminary Safety Form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(September) Project Abstract, Safety Form, Track Selection, Banner Submission, USRA report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(October) Team Video, Judging Form, Wiki Freeze, GitHub Freeze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Oct 29th - BOSTON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835325" y="167175"/>
            <a:ext cx="3484875" cy="4834150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653113" y="307350"/>
            <a:ext cx="38493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Table of Contents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65725" y="948775"/>
            <a:ext cx="43521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What will a drylabber do?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Wiki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Modelling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Software / Hardware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Nunito"/>
              <a:buAutoNum type="alphaL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Outreach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Timeline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MDry 507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May set-up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Summer W</a:t>
            </a: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ork-week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Fall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Deliverables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Do what?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Dry Lab roles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77" name="Google Shape;77;p1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There’s no shortage of options when it comes to being an iGEM dry lab member.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Hardware, Software, and Modelling are the main aspects of dry lab.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But nearly all projects can benefit from drylab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Dry Lab responsibilities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5" name="Google Shape;85;p1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Wiki is a bronze medal </a:t>
            </a:r>
            <a:r>
              <a:rPr lang="en" sz="1400">
                <a:latin typeface="Nunito"/>
                <a:ea typeface="Nunito"/>
                <a:cs typeface="Nunito"/>
                <a:sym typeface="Nunito"/>
              </a:rPr>
              <a:t>criteria</a:t>
            </a:r>
            <a:r>
              <a:rPr lang="en" sz="1400">
                <a:latin typeface="Nunito"/>
                <a:ea typeface="Nunito"/>
                <a:cs typeface="Nunito"/>
                <a:sym typeface="Nunito"/>
              </a:rPr>
              <a:t> that needs to be completed by drylab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Modelling is a gold medal criteria that is easy to get with a competent drylab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Software/Hardware are special awards that can be awarded for excellent drylab work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Outreach is necessary to inform the project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Drylab can use their skills for other aspects of the competition such as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Public education and outreach (Telus SPARK project)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Entrepreneurship (pitch competitions or entrepreneurship platform)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Measurement (hardware or software measurements)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</a:pPr>
            <a:r>
              <a:rPr lang="en" sz="1400">
                <a:latin typeface="Nunito"/>
                <a:ea typeface="Nunito"/>
                <a:cs typeface="Nunito"/>
                <a:sym typeface="Nunito"/>
              </a:rPr>
              <a:t>Human practices (Sunny Days and Mean Green Machine)</a:t>
            </a:r>
            <a:endParaRPr sz="14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Wiki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152475"/>
            <a:ext cx="450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No wiki = instant loss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Dry lab has the responsibility of creating a wiki that is beautiful, functional, and easy-to-use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Dry lab has the responsibility of making it easy for the wetlab to add any information to the wiki without it all breaking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6350" y="1101375"/>
            <a:ext cx="3866675" cy="360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Modelling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2" name="Google Shape;102;p1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061825"/>
            <a:ext cx="8520600" cy="35070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Incredibly versatile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Wet lab needs months to conduct experiments, it can be incredibly useful to inform the wet lab early on with the modelling done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Modelling can also make the wetlab waste less time by using predictions, requiring less experiments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Modelling can also be used to understand other aspects of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most software intensive work (ML) is done generally for modelling and predictions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Modelling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10" name="Google Shape;110;p2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9122" y="1685275"/>
            <a:ext cx="4139125" cy="247462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/>
          <p:nvPr/>
        </p:nvSpPr>
        <p:spPr>
          <a:xfrm>
            <a:off x="1545425" y="1363800"/>
            <a:ext cx="17244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Protein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3" name="Google Shape;113;p20"/>
          <p:cNvSpPr/>
          <p:nvPr/>
        </p:nvSpPr>
        <p:spPr>
          <a:xfrm>
            <a:off x="5818450" y="1363800"/>
            <a:ext cx="20493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Experiment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4" name="Google Shape;114;p20"/>
          <p:cNvSpPr/>
          <p:nvPr/>
        </p:nvSpPr>
        <p:spPr>
          <a:xfrm>
            <a:off x="5818450" y="3727525"/>
            <a:ext cx="20493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Protein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5" name="Google Shape;115;p20"/>
          <p:cNvSpPr/>
          <p:nvPr/>
        </p:nvSpPr>
        <p:spPr>
          <a:xfrm>
            <a:off x="1545425" y="3727525"/>
            <a:ext cx="17244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Protein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6" name="Google Shape;116;p20"/>
          <p:cNvSpPr/>
          <p:nvPr/>
        </p:nvSpPr>
        <p:spPr>
          <a:xfrm>
            <a:off x="838200" y="4627200"/>
            <a:ext cx="17244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Kinetics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7" name="Google Shape;117;p20"/>
          <p:cNvSpPr/>
          <p:nvPr/>
        </p:nvSpPr>
        <p:spPr>
          <a:xfrm>
            <a:off x="2638800" y="4627200"/>
            <a:ext cx="19596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Economics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8" name="Google Shape;118;p20"/>
          <p:cNvSpPr/>
          <p:nvPr/>
        </p:nvSpPr>
        <p:spPr>
          <a:xfrm>
            <a:off x="4674600" y="4627200"/>
            <a:ext cx="17244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Weather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6504250" y="4627200"/>
            <a:ext cx="2253900" cy="516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Genetic Circuit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Hardware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6" name="Google Shape;126;p2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1"/>
          <p:cNvSpPr txBox="1"/>
          <p:nvPr>
            <p:ph idx="1" type="body"/>
          </p:nvPr>
        </p:nvSpPr>
        <p:spPr>
          <a:xfrm>
            <a:off x="311700" y="1061825"/>
            <a:ext cx="8520600" cy="35070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Difficult, time-consuming, expensive but everyone LOVES physical hardware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Hardware can be as complicated but awesome when well done eg: </a:t>
            </a:r>
            <a:r>
              <a:rPr lang="en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https://2019.igem.org/Team:Grenoble-Alpes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or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4"/>
              </a:rPr>
              <a:t>https://2017.igem.org/Team:Calgary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or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5"/>
              </a:rPr>
              <a:t>http://2018.igem.org/Team:Valencia_UPV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To do well in hardware it needs to be a full-team effort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